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88" r:id="rId3"/>
    <p:sldId id="265" r:id="rId4"/>
    <p:sldId id="283" r:id="rId5"/>
    <p:sldId id="293" r:id="rId6"/>
    <p:sldId id="294" r:id="rId7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4CA4"/>
    <a:srgbClr val="DD7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8363" autoAdjust="0"/>
  </p:normalViewPr>
  <p:slideViewPr>
    <p:cSldViewPr>
      <p:cViewPr varScale="1">
        <p:scale>
          <a:sx n="68" d="100"/>
          <a:sy n="68" d="100"/>
        </p:scale>
        <p:origin x="461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52499-30C8-4D35-9B1C-8B00643AB7E6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E0003-4A62-4811-A212-5577BFE223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55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52499-30C8-4D35-9B1C-8B00643AB7E6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E0003-4A62-4811-A212-5577BFE223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1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52499-30C8-4D35-9B1C-8B00643AB7E6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E0003-4A62-4811-A212-5577BFE223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8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52499-30C8-4D35-9B1C-8B00643AB7E6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E0003-4A62-4811-A212-5577BFE223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7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52499-30C8-4D35-9B1C-8B00643AB7E6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E0003-4A62-4811-A212-5577BFE223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60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52499-30C8-4D35-9B1C-8B00643AB7E6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E0003-4A62-4811-A212-5577BFE223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78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52499-30C8-4D35-9B1C-8B00643AB7E6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E0003-4A62-4811-A212-5577BFE223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1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52499-30C8-4D35-9B1C-8B00643AB7E6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E0003-4A62-4811-A212-5577BFE223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46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52499-30C8-4D35-9B1C-8B00643AB7E6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E0003-4A62-4811-A212-5577BFE223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12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52499-30C8-4D35-9B1C-8B00643AB7E6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E0003-4A62-4811-A212-5577BFE223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71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52499-30C8-4D35-9B1C-8B00643AB7E6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E0003-4A62-4811-A212-5577BFE223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38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52499-30C8-4D35-9B1C-8B00643AB7E6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E0003-4A62-4811-A212-5577BFE223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94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397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99" name="TextBox 9"/>
          <p:cNvSpPr txBox="1">
            <a:spLocks noChangeArrowheads="1"/>
          </p:cNvSpPr>
          <p:nvPr/>
        </p:nvSpPr>
        <p:spPr bwMode="auto">
          <a:xfrm>
            <a:off x="266700" y="201613"/>
            <a:ext cx="8024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800" u="sng" dirty="0">
                <a:latin typeface="Times New Roman" charset="0"/>
                <a:cs typeface="Times New Roman" charset="0"/>
              </a:rPr>
              <a:t>SEC Highway 31 &amp; Poplar Springs Rd. – Executive Summary</a:t>
            </a:r>
          </a:p>
        </p:txBody>
      </p:sp>
      <p:sp>
        <p:nvSpPr>
          <p:cNvPr id="4100" name="Rectangle 7"/>
          <p:cNvSpPr>
            <a:spLocks noChangeArrowheads="1"/>
          </p:cNvSpPr>
          <p:nvPr/>
        </p:nvSpPr>
        <p:spPr bwMode="auto">
          <a:xfrm>
            <a:off x="266700" y="1143000"/>
            <a:ext cx="8610600" cy="429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1" i="1" u="sng" dirty="0">
                <a:latin typeface="Times New Roman" charset="0"/>
                <a:cs typeface="Times New Roman" charset="0"/>
              </a:rPr>
              <a:t>Property Description:  </a:t>
            </a:r>
          </a:p>
          <a:p>
            <a:endParaRPr lang="en-US" sz="1200" b="1" i="1" dirty="0">
              <a:latin typeface="Times New Roman" charset="0"/>
              <a:cs typeface="Times New Roman" charset="0"/>
            </a:endParaRPr>
          </a:p>
          <a:p>
            <a:r>
              <a:rPr lang="en-US" sz="1200" dirty="0">
                <a:latin typeface="Times New Roman" charset="0"/>
                <a:cs typeface="Times New Roman" charset="0"/>
              </a:rPr>
              <a:t>The proposed site is located at the Southeast corner of the intersection of Highway 31 and Poplar Springs Road.  Visibility from 2 public roadways is excellent and access includes a Full Movement access point with Signal on US Highway 31 and two (2) Full Movement access points on Poplar Springs Road. Signalized intersection shared with Wal-Mart Supercenter. Monument signage on both roads is allowed for the parcels.</a:t>
            </a:r>
          </a:p>
          <a:p>
            <a:endParaRPr lang="en-US" sz="1200" b="1" i="1" dirty="0">
              <a:latin typeface="Times New Roman" charset="0"/>
              <a:cs typeface="Times New Roman" charset="0"/>
            </a:endParaRPr>
          </a:p>
          <a:p>
            <a:r>
              <a:rPr lang="en-US" sz="1200" b="1" i="1" u="sng" dirty="0">
                <a:latin typeface="Times New Roman" charset="0"/>
                <a:cs typeface="Times New Roman" charset="0"/>
              </a:rPr>
              <a:t>Trade Area:</a:t>
            </a:r>
            <a:r>
              <a:rPr lang="en-US" sz="1200" b="1" i="1" dirty="0">
                <a:latin typeface="Times New Roman" charset="0"/>
                <a:cs typeface="Times New Roman" charset="0"/>
              </a:rPr>
              <a:t>  </a:t>
            </a:r>
          </a:p>
          <a:p>
            <a:endParaRPr lang="en-US" sz="1200" dirty="0">
              <a:latin typeface="Times New Roman" charset="0"/>
              <a:cs typeface="Times New Roman" charset="0"/>
            </a:endParaRPr>
          </a:p>
          <a:p>
            <a:r>
              <a:rPr lang="en-US" sz="1200" dirty="0">
                <a:latin typeface="Times New Roman" charset="0"/>
                <a:cs typeface="Times New Roman" charset="0"/>
              </a:rPr>
              <a:t>A trade area demographic report was performed on a 3, 5 and 7-mile radius from the proposed location. Based on this trade area, current population counts are 7,975 (3-mile), 13,986 (5-mile), 18,893 (7-mile), with a average household income of $54,928 and median age of 39.6 in the 5-mile trade area.</a:t>
            </a:r>
            <a:r>
              <a:rPr lang="en-US" sz="1200" b="1" dirty="0">
                <a:solidFill>
                  <a:srgbClr val="FF0000"/>
                </a:solidFill>
              </a:rPr>
              <a:t> </a:t>
            </a:r>
            <a:r>
              <a:rPr lang="en-US" sz="1100" dirty="0">
                <a:latin typeface="Times New Roman" charset="0"/>
                <a:cs typeface="Times New Roman" charset="0"/>
              </a:rPr>
              <a:t>Wal-Mart Supercenter is directly across the street.</a:t>
            </a:r>
          </a:p>
          <a:p>
            <a:endParaRPr lang="en-US" sz="1100" dirty="0">
              <a:latin typeface="Times New Roman" charset="0"/>
              <a:cs typeface="Times New Roman" charset="0"/>
            </a:endParaRPr>
          </a:p>
          <a:p>
            <a:r>
              <a:rPr lang="en-US" sz="1100" dirty="0">
                <a:latin typeface="Times New Roman" charset="0"/>
                <a:cs typeface="Times New Roman" charset="0"/>
              </a:rPr>
              <a:t> Chilton County High School,  Clanton Middle School, and Clanton Elementary School are all adjacent to the site with total student population of around 2,400 students and 350 staff members.</a:t>
            </a:r>
          </a:p>
          <a:p>
            <a:endParaRPr lang="en-US" sz="1200" dirty="0">
              <a:latin typeface="Times New Roman" charset="0"/>
              <a:cs typeface="Times New Roman" charset="0"/>
            </a:endParaRPr>
          </a:p>
          <a:p>
            <a:r>
              <a:rPr lang="en-US" sz="1200" b="1" i="1" u="sng" dirty="0">
                <a:latin typeface="Times New Roman" charset="0"/>
                <a:cs typeface="Times New Roman" charset="0"/>
              </a:rPr>
              <a:t>Site Traffic Counts:  </a:t>
            </a:r>
          </a:p>
          <a:p>
            <a:r>
              <a:rPr lang="en-US" sz="1200" dirty="0">
                <a:latin typeface="Times New Roman" charset="0"/>
                <a:cs typeface="Times New Roman" charset="0"/>
              </a:rPr>
              <a:t>Highway 31 has a traffic count of 16,280 ADT.</a:t>
            </a:r>
          </a:p>
          <a:p>
            <a:endParaRPr lang="en-US" sz="1200" dirty="0">
              <a:latin typeface="Times New Roman" charset="0"/>
              <a:cs typeface="Times New Roman" charset="0"/>
            </a:endParaRPr>
          </a:p>
          <a:p>
            <a:r>
              <a:rPr lang="en-US" sz="1200" b="1" i="1" u="sng" dirty="0">
                <a:latin typeface="Times New Roman" charset="0"/>
                <a:cs typeface="Times New Roman" charset="0"/>
              </a:rPr>
              <a:t>Area Retailers: </a:t>
            </a:r>
          </a:p>
          <a:p>
            <a:r>
              <a:rPr lang="en-US" sz="1200" dirty="0">
                <a:latin typeface="Times New Roman" charset="0"/>
                <a:cs typeface="Times New Roman" charset="0"/>
              </a:rPr>
              <a:t>Wal-Mart Supercenter – directly across Highway 31</a:t>
            </a:r>
          </a:p>
          <a:p>
            <a:r>
              <a:rPr lang="en-US" sz="1200" dirty="0">
                <a:latin typeface="Times New Roman" charset="0"/>
                <a:cs typeface="Times New Roman" charset="0"/>
              </a:rPr>
              <a:t>Tractor Supply, </a:t>
            </a:r>
            <a:r>
              <a:rPr lang="en-US" sz="1200" dirty="0" err="1">
                <a:latin typeface="Times New Roman" charset="0"/>
                <a:cs typeface="Times New Roman" charset="0"/>
              </a:rPr>
              <a:t>Zaxby’s,Wendy’s</a:t>
            </a:r>
            <a:r>
              <a:rPr lang="en-US" sz="1200" dirty="0">
                <a:latin typeface="Times New Roman" charset="0"/>
                <a:cs typeface="Times New Roman" charset="0"/>
              </a:rPr>
              <a:t>, Cato, </a:t>
            </a:r>
            <a:r>
              <a:rPr lang="en-US" sz="1200" dirty="0" err="1">
                <a:latin typeface="Times New Roman" charset="0"/>
                <a:cs typeface="Times New Roman" charset="0"/>
              </a:rPr>
              <a:t>Hibbitt</a:t>
            </a:r>
            <a:r>
              <a:rPr lang="en-US" sz="1200" dirty="0">
                <a:latin typeface="Times New Roman" charset="0"/>
                <a:cs typeface="Times New Roman" charset="0"/>
              </a:rPr>
              <a:t> Sports, Pizza Hut, and Dollar Stores in immediate vicinity on Highway 31</a:t>
            </a:r>
          </a:p>
          <a:p>
            <a:endParaRPr lang="en-US" sz="1200" dirty="0"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002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8A23595-52C2-4E8B-A1EB-60A0E2CB3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62098"/>
            <a:ext cx="8991600" cy="6319701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" name="Right Arrow 4"/>
          <p:cNvSpPr/>
          <p:nvPr/>
        </p:nvSpPr>
        <p:spPr>
          <a:xfrm rot="16013442">
            <a:off x="8183612" y="839609"/>
            <a:ext cx="452275" cy="261270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53728" y="1172264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85962" y="2506669"/>
            <a:ext cx="85974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Parcel 1</a:t>
            </a:r>
          </a:p>
          <a:p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.53 acres</a:t>
            </a:r>
          </a:p>
        </p:txBody>
      </p:sp>
      <p:pic>
        <p:nvPicPr>
          <p:cNvPr id="1026" name="Picture 2" descr="H:\FORMS\LOGOS\walmartsuper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3760" y="6186205"/>
            <a:ext cx="1057275" cy="280073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FRONTDESK\LOGOS\cato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515992"/>
            <a:ext cx="685800" cy="23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772400" y="5638800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49589" y="692555"/>
            <a:ext cx="1187622" cy="400110"/>
          </a:xfrm>
          <a:prstGeom prst="rect">
            <a:avLst/>
          </a:prstGeom>
          <a:solidFill>
            <a:schemeClr val="bg2">
              <a:lumMod val="25000"/>
              <a:alpha val="48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Clanton Country Club GC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66229" y="63231"/>
            <a:ext cx="7161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 US Highway 31 &amp; Poplar Springs Road, Clanton, AL– Overhead</a:t>
            </a:r>
          </a:p>
        </p:txBody>
      </p:sp>
      <p:pic>
        <p:nvPicPr>
          <p:cNvPr id="4" name="Picture 2" descr="http://www.murphyusa.com/images/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842" y="3658197"/>
            <a:ext cx="663832" cy="3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01B6FC-A0A2-414A-86E0-B48F5508A1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2520" y="6352776"/>
            <a:ext cx="608217" cy="22700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0083AFD-DCD7-412E-B9DA-C2AC345CC0FA}"/>
              </a:ext>
            </a:extLst>
          </p:cNvPr>
          <p:cNvSpPr txBox="1"/>
          <p:nvPr/>
        </p:nvSpPr>
        <p:spPr>
          <a:xfrm>
            <a:off x="6858000" y="5196592"/>
            <a:ext cx="724781" cy="200055"/>
          </a:xfrm>
          <a:prstGeom prst="rect">
            <a:avLst/>
          </a:prstGeom>
          <a:solidFill>
            <a:schemeClr val="bg2">
              <a:lumMod val="25000"/>
              <a:alpha val="46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Retail Strip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59E5D3-762E-4D2D-826D-E211A8A1317F}"/>
              </a:ext>
            </a:extLst>
          </p:cNvPr>
          <p:cNvSpPr txBox="1"/>
          <p:nvPr/>
        </p:nvSpPr>
        <p:spPr>
          <a:xfrm>
            <a:off x="533400" y="938496"/>
            <a:ext cx="1280460" cy="430887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Chilton Co. H.S.</a:t>
            </a:r>
          </a:p>
          <a:p>
            <a:pPr algn="ctr"/>
            <a:r>
              <a:rPr lang="en-US" sz="11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950 Students</a:t>
            </a:r>
          </a:p>
        </p:txBody>
      </p:sp>
      <p:pic>
        <p:nvPicPr>
          <p:cNvPr id="33" name="Picture 10">
            <a:extLst>
              <a:ext uri="{FF2B5EF4-FFF2-40B4-BE49-F238E27FC236}">
                <a16:creationId xmlns:a16="http://schemas.microsoft.com/office/drawing/2014/main" id="{DBC80A23-050C-4C21-AF4A-8601CEC62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560" y="3342548"/>
            <a:ext cx="330200" cy="279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119CAACC-CB89-4457-BFC3-41A36E233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439" y="2666999"/>
            <a:ext cx="324784" cy="185127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36" name="Picture 5" descr="G:\FRONTDESK\LOGOS\cato.bmp">
            <a:extLst>
              <a:ext uri="{FF2B5EF4-FFF2-40B4-BE49-F238E27FC236}">
                <a16:creationId xmlns:a16="http://schemas.microsoft.com/office/drawing/2014/main" id="{2316CB92-623F-443D-9F45-D7973B1B2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36" y="2922943"/>
            <a:ext cx="453374" cy="1524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8B0A83F-6251-4C15-8E0C-2C5DAC21835F}"/>
              </a:ext>
            </a:extLst>
          </p:cNvPr>
          <p:cNvSpPr txBox="1"/>
          <p:nvPr/>
        </p:nvSpPr>
        <p:spPr>
          <a:xfrm rot="989775">
            <a:off x="3025888" y="2930870"/>
            <a:ext cx="16779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 Hwy 31 -16,280 ADT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8" name="Picture 28" descr="http://www.wpclipart.com/travel/large_traffic_lights/traffic_signal_large_all_colors_night.png">
            <a:extLst>
              <a:ext uri="{FF2B5EF4-FFF2-40B4-BE49-F238E27FC236}">
                <a16:creationId xmlns:a16="http://schemas.microsoft.com/office/drawing/2014/main" id="{C62F30C2-8A2B-4884-9958-4FAC435C0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738" y="3327578"/>
            <a:ext cx="148397" cy="202843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C026E64-8A5C-4082-910D-7FC44F65DCCB}"/>
              </a:ext>
            </a:extLst>
          </p:cNvPr>
          <p:cNvSpPr/>
          <p:nvPr/>
        </p:nvSpPr>
        <p:spPr>
          <a:xfrm>
            <a:off x="3285941" y="2182761"/>
            <a:ext cx="3657600" cy="1645920"/>
          </a:xfrm>
          <a:custGeom>
            <a:avLst/>
            <a:gdLst>
              <a:gd name="connsiteX0" fmla="*/ 0 w 3657600"/>
              <a:gd name="connsiteY0" fmla="*/ 595835 h 1645920"/>
              <a:gd name="connsiteX1" fmla="*/ 35396 w 3657600"/>
              <a:gd name="connsiteY1" fmla="*/ 460150 h 1645920"/>
              <a:gd name="connsiteX2" fmla="*/ 3398028 w 3657600"/>
              <a:gd name="connsiteY2" fmla="*/ 0 h 1645920"/>
              <a:gd name="connsiteX3" fmla="*/ 3657600 w 3657600"/>
              <a:gd name="connsiteY3" fmla="*/ 660728 h 1645920"/>
              <a:gd name="connsiteX4" fmla="*/ 3091262 w 3657600"/>
              <a:gd name="connsiteY4" fmla="*/ 1645920 h 1645920"/>
              <a:gd name="connsiteX5" fmla="*/ 1958585 w 3657600"/>
              <a:gd name="connsiteY5" fmla="*/ 1168073 h 1645920"/>
              <a:gd name="connsiteX6" fmla="*/ 1480738 w 3657600"/>
              <a:gd name="connsiteY6" fmla="*/ 991092 h 1645920"/>
              <a:gd name="connsiteX7" fmla="*/ 755117 w 3657600"/>
              <a:gd name="connsiteY7" fmla="*/ 790514 h 1645920"/>
              <a:gd name="connsiteX8" fmla="*/ 0 w 3657600"/>
              <a:gd name="connsiteY8" fmla="*/ 595835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7600" h="1645920">
                <a:moveTo>
                  <a:pt x="0" y="595835"/>
                </a:moveTo>
                <a:lnTo>
                  <a:pt x="35396" y="460150"/>
                </a:lnTo>
                <a:lnTo>
                  <a:pt x="3398028" y="0"/>
                </a:lnTo>
                <a:lnTo>
                  <a:pt x="3657600" y="660728"/>
                </a:lnTo>
                <a:lnTo>
                  <a:pt x="3091262" y="1645920"/>
                </a:lnTo>
                <a:lnTo>
                  <a:pt x="1958585" y="1168073"/>
                </a:lnTo>
                <a:lnTo>
                  <a:pt x="1480738" y="991092"/>
                </a:lnTo>
                <a:lnTo>
                  <a:pt x="755117" y="790514"/>
                </a:lnTo>
                <a:lnTo>
                  <a:pt x="0" y="595835"/>
                </a:lnTo>
                <a:close/>
              </a:path>
            </a:pathLst>
          </a:custGeom>
          <a:noFill/>
          <a:ln w="158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ACD874F-3F30-4156-865C-C1A87AF8D4C3}"/>
              </a:ext>
            </a:extLst>
          </p:cNvPr>
          <p:cNvSpPr txBox="1"/>
          <p:nvPr/>
        </p:nvSpPr>
        <p:spPr>
          <a:xfrm rot="16200000">
            <a:off x="2149680" y="1612987"/>
            <a:ext cx="11216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Country Club Rd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8E5448C-D2C9-4908-846A-30E225140053}"/>
              </a:ext>
            </a:extLst>
          </p:cNvPr>
          <p:cNvSpPr txBox="1"/>
          <p:nvPr/>
        </p:nvSpPr>
        <p:spPr>
          <a:xfrm rot="21134404">
            <a:off x="4324153" y="2094468"/>
            <a:ext cx="1828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Poplar Springs Road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C97035-FE55-4E9F-ACDB-512CF4F70E6F}"/>
              </a:ext>
            </a:extLst>
          </p:cNvPr>
          <p:cNvSpPr txBox="1"/>
          <p:nvPr/>
        </p:nvSpPr>
        <p:spPr>
          <a:xfrm>
            <a:off x="5842518" y="2765851"/>
            <a:ext cx="990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Parcel 3</a:t>
            </a:r>
          </a:p>
          <a:p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1.66 acres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CD62155-7E6D-454E-94A1-C10902FF3A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3017" y="2527792"/>
            <a:ext cx="466962" cy="46696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0566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57BFF4-BBA1-45AE-B3B8-5B63ED7B0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" y="457200"/>
            <a:ext cx="8991600" cy="6341474"/>
          </a:xfrm>
          <a:prstGeom prst="rect">
            <a:avLst/>
          </a:prstGeom>
        </p:spPr>
      </p:pic>
      <p:pic>
        <p:nvPicPr>
          <p:cNvPr id="28" name="Picture 2" descr="H:\FORMS\LOGOS\walmartsuper.bm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9597" y="1737721"/>
            <a:ext cx="884405" cy="234279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FRONTDESK\LOGOS\pizza hut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908" y="4169005"/>
            <a:ext cx="228600" cy="29618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3139819" y="4101656"/>
            <a:ext cx="1280460" cy="430887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Chilton Co. H.S.</a:t>
            </a:r>
          </a:p>
          <a:p>
            <a:pPr algn="ctr"/>
            <a:r>
              <a:rPr lang="en-US" sz="11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950 Students</a:t>
            </a:r>
          </a:p>
        </p:txBody>
      </p:sp>
      <p:sp>
        <p:nvSpPr>
          <p:cNvPr id="5" name="Freeform 4"/>
          <p:cNvSpPr/>
          <p:nvPr/>
        </p:nvSpPr>
        <p:spPr>
          <a:xfrm rot="2052327">
            <a:off x="4143755" y="1655520"/>
            <a:ext cx="858633" cy="518088"/>
          </a:xfrm>
          <a:custGeom>
            <a:avLst/>
            <a:gdLst>
              <a:gd name="connsiteX0" fmla="*/ 642185 w 742080"/>
              <a:gd name="connsiteY0" fmla="*/ 485143 h 485143"/>
              <a:gd name="connsiteX1" fmla="*/ 742080 w 742080"/>
              <a:gd name="connsiteY1" fmla="*/ 413799 h 485143"/>
              <a:gd name="connsiteX2" fmla="*/ 556560 w 742080"/>
              <a:gd name="connsiteY2" fmla="*/ 242572 h 485143"/>
              <a:gd name="connsiteX3" fmla="*/ 556560 w 742080"/>
              <a:gd name="connsiteY3" fmla="*/ 0 h 485143"/>
              <a:gd name="connsiteX4" fmla="*/ 0 w 742080"/>
              <a:gd name="connsiteY4" fmla="*/ 242572 h 485143"/>
              <a:gd name="connsiteX5" fmla="*/ 642185 w 742080"/>
              <a:gd name="connsiteY5" fmla="*/ 485143 h 485143"/>
              <a:gd name="connsiteX0" fmla="*/ 642185 w 742080"/>
              <a:gd name="connsiteY0" fmla="*/ 438905 h 438905"/>
              <a:gd name="connsiteX1" fmla="*/ 742080 w 742080"/>
              <a:gd name="connsiteY1" fmla="*/ 367561 h 438905"/>
              <a:gd name="connsiteX2" fmla="*/ 556560 w 742080"/>
              <a:gd name="connsiteY2" fmla="*/ 196334 h 438905"/>
              <a:gd name="connsiteX3" fmla="*/ 509525 w 742080"/>
              <a:gd name="connsiteY3" fmla="*/ 0 h 438905"/>
              <a:gd name="connsiteX4" fmla="*/ 0 w 742080"/>
              <a:gd name="connsiteY4" fmla="*/ 196334 h 438905"/>
              <a:gd name="connsiteX5" fmla="*/ 642185 w 742080"/>
              <a:gd name="connsiteY5" fmla="*/ 438905 h 438905"/>
              <a:gd name="connsiteX0" fmla="*/ 758738 w 858633"/>
              <a:gd name="connsiteY0" fmla="*/ 438905 h 518088"/>
              <a:gd name="connsiteX1" fmla="*/ 858633 w 858633"/>
              <a:gd name="connsiteY1" fmla="*/ 367561 h 518088"/>
              <a:gd name="connsiteX2" fmla="*/ 673113 w 858633"/>
              <a:gd name="connsiteY2" fmla="*/ 196334 h 518088"/>
              <a:gd name="connsiteX3" fmla="*/ 626078 w 858633"/>
              <a:gd name="connsiteY3" fmla="*/ 0 h 518088"/>
              <a:gd name="connsiteX4" fmla="*/ 0 w 858633"/>
              <a:gd name="connsiteY4" fmla="*/ 518088 h 518088"/>
              <a:gd name="connsiteX5" fmla="*/ 758738 w 858633"/>
              <a:gd name="connsiteY5" fmla="*/ 438905 h 518088"/>
              <a:gd name="connsiteX0" fmla="*/ 778637 w 858633"/>
              <a:gd name="connsiteY0" fmla="*/ 468178 h 518088"/>
              <a:gd name="connsiteX1" fmla="*/ 858633 w 858633"/>
              <a:gd name="connsiteY1" fmla="*/ 367561 h 518088"/>
              <a:gd name="connsiteX2" fmla="*/ 673113 w 858633"/>
              <a:gd name="connsiteY2" fmla="*/ 196334 h 518088"/>
              <a:gd name="connsiteX3" fmla="*/ 626078 w 858633"/>
              <a:gd name="connsiteY3" fmla="*/ 0 h 518088"/>
              <a:gd name="connsiteX4" fmla="*/ 0 w 858633"/>
              <a:gd name="connsiteY4" fmla="*/ 518088 h 518088"/>
              <a:gd name="connsiteX5" fmla="*/ 778637 w 858633"/>
              <a:gd name="connsiteY5" fmla="*/ 468178 h 518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8633" h="518088">
                <a:moveTo>
                  <a:pt x="778637" y="468178"/>
                </a:moveTo>
                <a:lnTo>
                  <a:pt x="858633" y="367561"/>
                </a:lnTo>
                <a:lnTo>
                  <a:pt x="673113" y="196334"/>
                </a:lnTo>
                <a:lnTo>
                  <a:pt x="626078" y="0"/>
                </a:lnTo>
                <a:lnTo>
                  <a:pt x="0" y="518088"/>
                </a:lnTo>
                <a:lnTo>
                  <a:pt x="778637" y="468178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21165" y="1271396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4276016" y="1577374"/>
            <a:ext cx="323450" cy="4025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306012" y="138331"/>
            <a:ext cx="7811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 US Highway 31 &amp; Poplar Springs Road, Clanton, AL– Looking Southwest</a:t>
            </a:r>
          </a:p>
        </p:txBody>
      </p:sp>
      <p:sp>
        <p:nvSpPr>
          <p:cNvPr id="42" name="Right Arrow 41"/>
          <p:cNvSpPr/>
          <p:nvPr/>
        </p:nvSpPr>
        <p:spPr>
          <a:xfrm rot="8311506">
            <a:off x="8140254" y="966857"/>
            <a:ext cx="452275" cy="261270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490160" y="522652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2" descr="http://www.murphyusa.com/images/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933" y="1850563"/>
            <a:ext cx="541169" cy="25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053A806-557D-4471-861C-6F5DEC7085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8461" y="1143476"/>
            <a:ext cx="485282" cy="18112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1470932-E01A-4B47-BBB5-EA17E5502AD2}"/>
              </a:ext>
            </a:extLst>
          </p:cNvPr>
          <p:cNvSpPr txBox="1"/>
          <p:nvPr/>
        </p:nvSpPr>
        <p:spPr>
          <a:xfrm>
            <a:off x="152400" y="4495800"/>
            <a:ext cx="995431" cy="430887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Clanton M.S. 700 Students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DDF330-3B72-42CD-8D6F-6C734FFC54AF}"/>
              </a:ext>
            </a:extLst>
          </p:cNvPr>
          <p:cNvSpPr txBox="1"/>
          <p:nvPr/>
        </p:nvSpPr>
        <p:spPr>
          <a:xfrm>
            <a:off x="1752600" y="6096000"/>
            <a:ext cx="995431" cy="430887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Clanton E.S.</a:t>
            </a:r>
          </a:p>
          <a:p>
            <a:pPr algn="ctr"/>
            <a:r>
              <a:rPr lang="en-US" sz="11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750 Students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E50FCF-42B1-41F0-A529-6091A4277203}"/>
              </a:ext>
            </a:extLst>
          </p:cNvPr>
          <p:cNvSpPr txBox="1"/>
          <p:nvPr/>
        </p:nvSpPr>
        <p:spPr>
          <a:xfrm>
            <a:off x="1057075" y="2368825"/>
            <a:ext cx="1000326" cy="369332"/>
          </a:xfrm>
          <a:prstGeom prst="rect">
            <a:avLst/>
          </a:prstGeom>
          <a:solidFill>
            <a:schemeClr val="bg2">
              <a:lumMod val="25000"/>
              <a:alpha val="48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Clanton Country Club GC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0F5A18D7-BA80-4641-AA4C-F8A101F83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3243" y="2958870"/>
            <a:ext cx="381000" cy="21717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D9B345F-066E-43DB-9941-37EA67B8BA1C}"/>
              </a:ext>
            </a:extLst>
          </p:cNvPr>
          <p:cNvSpPr txBox="1"/>
          <p:nvPr/>
        </p:nvSpPr>
        <p:spPr>
          <a:xfrm rot="1761882">
            <a:off x="2661139" y="1488402"/>
            <a:ext cx="1828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Poplar Springs Road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DA9683-6C56-4020-9B8B-849F4BE742AB}"/>
              </a:ext>
            </a:extLst>
          </p:cNvPr>
          <p:cNvSpPr txBox="1"/>
          <p:nvPr/>
        </p:nvSpPr>
        <p:spPr>
          <a:xfrm rot="4549823">
            <a:off x="4310708" y="2972715"/>
            <a:ext cx="16779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 Hwy 31 -16,280 ADT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5" name="Picture 28" descr="http://www.wpclipart.com/travel/large_traffic_lights/traffic_signal_large_all_colors_night.png">
            <a:extLst>
              <a:ext uri="{FF2B5EF4-FFF2-40B4-BE49-F238E27FC236}">
                <a16:creationId xmlns:a16="http://schemas.microsoft.com/office/drawing/2014/main" id="{2A98349A-A1A8-4A6F-805F-7A6BFC45D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882" y="1853513"/>
            <a:ext cx="145351" cy="198680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G:\FRONTDESK\LOGOS\cato.bmp">
            <a:extLst>
              <a:ext uri="{FF2B5EF4-FFF2-40B4-BE49-F238E27FC236}">
                <a16:creationId xmlns:a16="http://schemas.microsoft.com/office/drawing/2014/main" id="{4B905009-9266-4BCB-B004-51540647C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556" y="2716554"/>
            <a:ext cx="453374" cy="1524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FDAB175-33FD-48D7-BA0A-259EF0F648C5}"/>
              </a:ext>
            </a:extLst>
          </p:cNvPr>
          <p:cNvSpPr txBox="1"/>
          <p:nvPr/>
        </p:nvSpPr>
        <p:spPr>
          <a:xfrm rot="20672219">
            <a:off x="2908117" y="2625539"/>
            <a:ext cx="11216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Country Club 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F6D732-F689-4129-A744-5C53D22DB7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7882" y="957862"/>
            <a:ext cx="321301" cy="256238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066748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F6139A-F06D-435C-ADFC-2186264DA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5" y="493790"/>
            <a:ext cx="9022250" cy="628801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3852402">
            <a:off x="2884215" y="1738683"/>
            <a:ext cx="16779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 Hwy 31 -16,280 ADT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 rot="20011539">
            <a:off x="4305991" y="1912187"/>
            <a:ext cx="11216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Country Club Rd</a:t>
            </a:r>
          </a:p>
        </p:txBody>
      </p:sp>
      <p:sp>
        <p:nvSpPr>
          <p:cNvPr id="19" name="TextBox 18"/>
          <p:cNvSpPr txBox="1"/>
          <p:nvPr/>
        </p:nvSpPr>
        <p:spPr>
          <a:xfrm rot="1574868">
            <a:off x="5188719" y="3369643"/>
            <a:ext cx="1828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Poplar Springs Road</a:t>
            </a:r>
          </a:p>
        </p:txBody>
      </p:sp>
      <p:pic>
        <p:nvPicPr>
          <p:cNvPr id="29" name="Picture 5" descr="G:\FRONTDESK\LOGOS\cato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734" y="1996113"/>
            <a:ext cx="453374" cy="1524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7823" y="1705370"/>
            <a:ext cx="381000" cy="21717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31" name="Picture 2" descr="G:\FRONTDESK\LOGOS\pizza hut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323" y="1278172"/>
            <a:ext cx="152400" cy="19745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 rot="1387558">
            <a:off x="3918875" y="2762272"/>
            <a:ext cx="1206967" cy="678414"/>
          </a:xfrm>
          <a:custGeom>
            <a:avLst/>
            <a:gdLst>
              <a:gd name="connsiteX0" fmla="*/ 627914 w 2511656"/>
              <a:gd name="connsiteY0" fmla="*/ 1155783 h 1155783"/>
              <a:gd name="connsiteX1" fmla="*/ 2511656 w 2511656"/>
              <a:gd name="connsiteY1" fmla="*/ 527951 h 1155783"/>
              <a:gd name="connsiteX2" fmla="*/ 99895 w 2511656"/>
              <a:gd name="connsiteY2" fmla="*/ 0 h 1155783"/>
              <a:gd name="connsiteX3" fmla="*/ 99895 w 2511656"/>
              <a:gd name="connsiteY3" fmla="*/ 0 h 1155783"/>
              <a:gd name="connsiteX4" fmla="*/ 0 w 2511656"/>
              <a:gd name="connsiteY4" fmla="*/ 85614 h 1155783"/>
              <a:gd name="connsiteX5" fmla="*/ 456664 w 2511656"/>
              <a:gd name="connsiteY5" fmla="*/ 599295 h 1155783"/>
              <a:gd name="connsiteX6" fmla="*/ 627914 w 2511656"/>
              <a:gd name="connsiteY6" fmla="*/ 1155783 h 1155783"/>
              <a:gd name="connsiteX0" fmla="*/ 627914 w 1433169"/>
              <a:gd name="connsiteY0" fmla="*/ 1155783 h 1155783"/>
              <a:gd name="connsiteX1" fmla="*/ 1433169 w 1433169"/>
              <a:gd name="connsiteY1" fmla="*/ 97028 h 1155783"/>
              <a:gd name="connsiteX2" fmla="*/ 99895 w 1433169"/>
              <a:gd name="connsiteY2" fmla="*/ 0 h 1155783"/>
              <a:gd name="connsiteX3" fmla="*/ 99895 w 1433169"/>
              <a:gd name="connsiteY3" fmla="*/ 0 h 1155783"/>
              <a:gd name="connsiteX4" fmla="*/ 0 w 1433169"/>
              <a:gd name="connsiteY4" fmla="*/ 85614 h 1155783"/>
              <a:gd name="connsiteX5" fmla="*/ 456664 w 1433169"/>
              <a:gd name="connsiteY5" fmla="*/ 599295 h 1155783"/>
              <a:gd name="connsiteX6" fmla="*/ 627914 w 1433169"/>
              <a:gd name="connsiteY6" fmla="*/ 1155783 h 1155783"/>
              <a:gd name="connsiteX0" fmla="*/ 610790 w 1433169"/>
              <a:gd name="connsiteY0" fmla="*/ 705711 h 705711"/>
              <a:gd name="connsiteX1" fmla="*/ 1433169 w 1433169"/>
              <a:gd name="connsiteY1" fmla="*/ 97028 h 705711"/>
              <a:gd name="connsiteX2" fmla="*/ 99895 w 1433169"/>
              <a:gd name="connsiteY2" fmla="*/ 0 h 705711"/>
              <a:gd name="connsiteX3" fmla="*/ 99895 w 1433169"/>
              <a:gd name="connsiteY3" fmla="*/ 0 h 705711"/>
              <a:gd name="connsiteX4" fmla="*/ 0 w 1433169"/>
              <a:gd name="connsiteY4" fmla="*/ 85614 h 705711"/>
              <a:gd name="connsiteX5" fmla="*/ 456664 w 1433169"/>
              <a:gd name="connsiteY5" fmla="*/ 599295 h 705711"/>
              <a:gd name="connsiteX6" fmla="*/ 610790 w 1433169"/>
              <a:gd name="connsiteY6" fmla="*/ 705711 h 705711"/>
              <a:gd name="connsiteX0" fmla="*/ 610790 w 1433169"/>
              <a:gd name="connsiteY0" fmla="*/ 705711 h 705711"/>
              <a:gd name="connsiteX1" fmla="*/ 1433169 w 1433169"/>
              <a:gd name="connsiteY1" fmla="*/ 97028 h 705711"/>
              <a:gd name="connsiteX2" fmla="*/ 99895 w 1433169"/>
              <a:gd name="connsiteY2" fmla="*/ 0 h 705711"/>
              <a:gd name="connsiteX3" fmla="*/ 99895 w 1433169"/>
              <a:gd name="connsiteY3" fmla="*/ 0 h 705711"/>
              <a:gd name="connsiteX4" fmla="*/ 0 w 1433169"/>
              <a:gd name="connsiteY4" fmla="*/ 85614 h 705711"/>
              <a:gd name="connsiteX5" fmla="*/ 305184 w 1433169"/>
              <a:gd name="connsiteY5" fmla="*/ 518594 h 705711"/>
              <a:gd name="connsiteX6" fmla="*/ 610790 w 1433169"/>
              <a:gd name="connsiteY6" fmla="*/ 705711 h 705711"/>
              <a:gd name="connsiteX0" fmla="*/ 692983 w 1515362"/>
              <a:gd name="connsiteY0" fmla="*/ 705711 h 705711"/>
              <a:gd name="connsiteX1" fmla="*/ 1515362 w 1515362"/>
              <a:gd name="connsiteY1" fmla="*/ 97028 h 705711"/>
              <a:gd name="connsiteX2" fmla="*/ 182088 w 1515362"/>
              <a:gd name="connsiteY2" fmla="*/ 0 h 705711"/>
              <a:gd name="connsiteX3" fmla="*/ 182088 w 1515362"/>
              <a:gd name="connsiteY3" fmla="*/ 0 h 705711"/>
              <a:gd name="connsiteX4" fmla="*/ 1 w 1515362"/>
              <a:gd name="connsiteY4" fmla="*/ 124270 h 705711"/>
              <a:gd name="connsiteX5" fmla="*/ 387377 w 1515362"/>
              <a:gd name="connsiteY5" fmla="*/ 518594 h 705711"/>
              <a:gd name="connsiteX6" fmla="*/ 692983 w 1515362"/>
              <a:gd name="connsiteY6" fmla="*/ 705711 h 705711"/>
              <a:gd name="connsiteX0" fmla="*/ 692982 w 1515361"/>
              <a:gd name="connsiteY0" fmla="*/ 705711 h 705711"/>
              <a:gd name="connsiteX1" fmla="*/ 1515361 w 1515361"/>
              <a:gd name="connsiteY1" fmla="*/ 97028 h 705711"/>
              <a:gd name="connsiteX2" fmla="*/ 182087 w 1515361"/>
              <a:gd name="connsiteY2" fmla="*/ 0 h 705711"/>
              <a:gd name="connsiteX3" fmla="*/ 182087 w 1515361"/>
              <a:gd name="connsiteY3" fmla="*/ 0 h 705711"/>
              <a:gd name="connsiteX4" fmla="*/ 0 w 1515361"/>
              <a:gd name="connsiteY4" fmla="*/ 124270 h 705711"/>
              <a:gd name="connsiteX5" fmla="*/ 378082 w 1515361"/>
              <a:gd name="connsiteY5" fmla="*/ 412462 h 705711"/>
              <a:gd name="connsiteX6" fmla="*/ 692982 w 1515361"/>
              <a:gd name="connsiteY6" fmla="*/ 705711 h 705711"/>
              <a:gd name="connsiteX0" fmla="*/ 692982 w 1515361"/>
              <a:gd name="connsiteY0" fmla="*/ 705711 h 705711"/>
              <a:gd name="connsiteX1" fmla="*/ 1515361 w 1515361"/>
              <a:gd name="connsiteY1" fmla="*/ 97028 h 705711"/>
              <a:gd name="connsiteX2" fmla="*/ 182087 w 1515361"/>
              <a:gd name="connsiteY2" fmla="*/ 0 h 705711"/>
              <a:gd name="connsiteX3" fmla="*/ 182087 w 1515361"/>
              <a:gd name="connsiteY3" fmla="*/ 0 h 705711"/>
              <a:gd name="connsiteX4" fmla="*/ 0 w 1515361"/>
              <a:gd name="connsiteY4" fmla="*/ 124270 h 705711"/>
              <a:gd name="connsiteX5" fmla="*/ 252873 w 1515361"/>
              <a:gd name="connsiteY5" fmla="*/ 361994 h 705711"/>
              <a:gd name="connsiteX6" fmla="*/ 692982 w 1515361"/>
              <a:gd name="connsiteY6" fmla="*/ 705711 h 705711"/>
              <a:gd name="connsiteX0" fmla="*/ 818192 w 1640571"/>
              <a:gd name="connsiteY0" fmla="*/ 705711 h 705711"/>
              <a:gd name="connsiteX1" fmla="*/ 1640571 w 1640571"/>
              <a:gd name="connsiteY1" fmla="*/ 97028 h 705711"/>
              <a:gd name="connsiteX2" fmla="*/ 307297 w 1640571"/>
              <a:gd name="connsiteY2" fmla="*/ 0 h 705711"/>
              <a:gd name="connsiteX3" fmla="*/ 307297 w 1640571"/>
              <a:gd name="connsiteY3" fmla="*/ 0 h 705711"/>
              <a:gd name="connsiteX4" fmla="*/ 0 w 1640571"/>
              <a:gd name="connsiteY4" fmla="*/ 73802 h 705711"/>
              <a:gd name="connsiteX5" fmla="*/ 378083 w 1640571"/>
              <a:gd name="connsiteY5" fmla="*/ 361994 h 705711"/>
              <a:gd name="connsiteX6" fmla="*/ 818192 w 1640571"/>
              <a:gd name="connsiteY6" fmla="*/ 705711 h 705711"/>
              <a:gd name="connsiteX0" fmla="*/ 619238 w 1640571"/>
              <a:gd name="connsiteY0" fmla="*/ 678414 h 678414"/>
              <a:gd name="connsiteX1" fmla="*/ 1640571 w 1640571"/>
              <a:gd name="connsiteY1" fmla="*/ 97028 h 678414"/>
              <a:gd name="connsiteX2" fmla="*/ 307297 w 1640571"/>
              <a:gd name="connsiteY2" fmla="*/ 0 h 678414"/>
              <a:gd name="connsiteX3" fmla="*/ 307297 w 1640571"/>
              <a:gd name="connsiteY3" fmla="*/ 0 h 678414"/>
              <a:gd name="connsiteX4" fmla="*/ 0 w 1640571"/>
              <a:gd name="connsiteY4" fmla="*/ 73802 h 678414"/>
              <a:gd name="connsiteX5" fmla="*/ 378083 w 1640571"/>
              <a:gd name="connsiteY5" fmla="*/ 361994 h 678414"/>
              <a:gd name="connsiteX6" fmla="*/ 619238 w 1640571"/>
              <a:gd name="connsiteY6" fmla="*/ 678414 h 67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40571" h="678414">
                <a:moveTo>
                  <a:pt x="619238" y="678414"/>
                </a:moveTo>
                <a:lnTo>
                  <a:pt x="1640571" y="97028"/>
                </a:lnTo>
                <a:lnTo>
                  <a:pt x="307297" y="0"/>
                </a:lnTo>
                <a:lnTo>
                  <a:pt x="307297" y="0"/>
                </a:lnTo>
                <a:lnTo>
                  <a:pt x="0" y="73802"/>
                </a:lnTo>
                <a:lnTo>
                  <a:pt x="378083" y="361994"/>
                </a:lnTo>
                <a:lnTo>
                  <a:pt x="619238" y="678414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31757" y="280011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06012" y="138331"/>
            <a:ext cx="7923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 US Highway 31 &amp; Poplar Springs Road, Clanton, AL– Looking Northwest</a:t>
            </a:r>
          </a:p>
        </p:txBody>
      </p:sp>
      <p:sp>
        <p:nvSpPr>
          <p:cNvPr id="24" name="Right Arrow 23"/>
          <p:cNvSpPr/>
          <p:nvPr/>
        </p:nvSpPr>
        <p:spPr>
          <a:xfrm rot="20507092">
            <a:off x="7857006" y="1192193"/>
            <a:ext cx="452275" cy="261270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57614" y="1194831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2" descr="http://www.murphyusa.com/images/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486" y="2858536"/>
            <a:ext cx="540749" cy="25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:\FORMS\LOGOS\walmartsuper.b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7887" y="3284954"/>
            <a:ext cx="704920" cy="186734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8B0294E-78B9-4F22-A9CB-AA6ACA08F9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200" y="4718019"/>
            <a:ext cx="553125" cy="206442"/>
          </a:xfrm>
          <a:prstGeom prst="rect">
            <a:avLst/>
          </a:prstGeom>
        </p:spPr>
      </p:pic>
      <p:pic>
        <p:nvPicPr>
          <p:cNvPr id="26" name="Picture 2" descr="G:\FRONTDESK\LOGOS\wendys.bmp">
            <a:extLst>
              <a:ext uri="{FF2B5EF4-FFF2-40B4-BE49-F238E27FC236}">
                <a16:creationId xmlns:a16="http://schemas.microsoft.com/office/drawing/2014/main" id="{0B1306A9-424B-47CE-8F50-D99E7048C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466" y="2535262"/>
            <a:ext cx="239998" cy="26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670F7DB-40DB-4DF8-9C39-38382C4A8EB6}"/>
              </a:ext>
            </a:extLst>
          </p:cNvPr>
          <p:cNvSpPr txBox="1"/>
          <p:nvPr/>
        </p:nvSpPr>
        <p:spPr>
          <a:xfrm>
            <a:off x="3291396" y="3779879"/>
            <a:ext cx="724781" cy="200055"/>
          </a:xfrm>
          <a:prstGeom prst="rect">
            <a:avLst/>
          </a:prstGeom>
          <a:solidFill>
            <a:schemeClr val="bg2">
              <a:lumMod val="25000"/>
              <a:alpha val="46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Retail Strip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7A2CA96-F896-46DE-A3C4-BB3321C7687F}"/>
              </a:ext>
            </a:extLst>
          </p:cNvPr>
          <p:cNvSpPr txBox="1"/>
          <p:nvPr/>
        </p:nvSpPr>
        <p:spPr>
          <a:xfrm>
            <a:off x="4200110" y="1344499"/>
            <a:ext cx="1133704" cy="369332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Chilton Co. H.S.</a:t>
            </a:r>
          </a:p>
          <a:p>
            <a:pPr algn="ctr"/>
            <a:r>
              <a:rPr lang="en-US" sz="9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950 Students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97C913C-EAC5-48B8-9E6F-A840CA42AC7F}"/>
              </a:ext>
            </a:extLst>
          </p:cNvPr>
          <p:cNvSpPr txBox="1"/>
          <p:nvPr/>
        </p:nvSpPr>
        <p:spPr>
          <a:xfrm>
            <a:off x="5410200" y="798899"/>
            <a:ext cx="874153" cy="369332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Clanton M.S. 700 Students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988DA95-AC1D-491C-B648-F62597D5F4A9}"/>
              </a:ext>
            </a:extLst>
          </p:cNvPr>
          <p:cNvSpPr txBox="1"/>
          <p:nvPr/>
        </p:nvSpPr>
        <p:spPr>
          <a:xfrm>
            <a:off x="3711465" y="597042"/>
            <a:ext cx="860535" cy="338554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Clanton E.S.</a:t>
            </a:r>
          </a:p>
          <a:p>
            <a:pPr algn="ctr"/>
            <a:r>
              <a:rPr lang="en-US" sz="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750 Students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474CC2-F412-47BE-BCFE-60A2554C5620}"/>
              </a:ext>
            </a:extLst>
          </p:cNvPr>
          <p:cNvSpPr txBox="1"/>
          <p:nvPr/>
        </p:nvSpPr>
        <p:spPr>
          <a:xfrm>
            <a:off x="5772289" y="1856869"/>
            <a:ext cx="1187622" cy="400110"/>
          </a:xfrm>
          <a:prstGeom prst="rect">
            <a:avLst/>
          </a:prstGeom>
          <a:solidFill>
            <a:schemeClr val="bg2">
              <a:lumMod val="25000"/>
              <a:alpha val="48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Clanton Country Club GC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4050AD-9C0E-4098-BCD0-EA5A4A96B7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8768" y="3007448"/>
            <a:ext cx="144662" cy="18806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E7464B1-6505-4C82-B7C1-8446BF7350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50698" y="5562600"/>
            <a:ext cx="321302" cy="256238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889221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44F5D1-B3F6-40B3-AA46-14D2F10E8866}"/>
              </a:ext>
            </a:extLst>
          </p:cNvPr>
          <p:cNvSpPr/>
          <p:nvPr/>
        </p:nvSpPr>
        <p:spPr>
          <a:xfrm>
            <a:off x="306012" y="138331"/>
            <a:ext cx="8456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 US Highway 31 &amp; Poplar Springs Road, Clanton, AL – Plat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F11571-B6B3-4561-9CC6-3F9B615631F5}"/>
              </a:ext>
            </a:extLst>
          </p:cNvPr>
          <p:cNvSpPr/>
          <p:nvPr/>
        </p:nvSpPr>
        <p:spPr>
          <a:xfrm>
            <a:off x="249968" y="609600"/>
            <a:ext cx="8304588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38C4E6-86B6-4AB2-9ABB-825511D3BEB2}"/>
              </a:ext>
            </a:extLst>
          </p:cNvPr>
          <p:cNvSpPr/>
          <p:nvPr/>
        </p:nvSpPr>
        <p:spPr>
          <a:xfrm>
            <a:off x="249968" y="6451570"/>
            <a:ext cx="8304588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11512A-1CA8-4575-BE1B-64989578E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60" y="457200"/>
            <a:ext cx="7818297" cy="59943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04C0C2-43D3-44B2-A783-7C999B95D279}"/>
              </a:ext>
            </a:extLst>
          </p:cNvPr>
          <p:cNvSpPr txBox="1"/>
          <p:nvPr/>
        </p:nvSpPr>
        <p:spPr>
          <a:xfrm>
            <a:off x="3352800" y="1900535"/>
            <a:ext cx="85974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Parcel 1</a:t>
            </a:r>
          </a:p>
          <a:p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.53 acres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78BD10-27E6-4E1A-9832-3460AD65626F}"/>
              </a:ext>
            </a:extLst>
          </p:cNvPr>
          <p:cNvSpPr txBox="1"/>
          <p:nvPr/>
        </p:nvSpPr>
        <p:spPr>
          <a:xfrm>
            <a:off x="6019800" y="2931322"/>
            <a:ext cx="990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Parcel 3</a:t>
            </a:r>
          </a:p>
          <a:p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1.66 acres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9AF689-84F3-42E2-9EB2-957A00F68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5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44F5D1-B3F6-40B3-AA46-14D2F10E8866}"/>
              </a:ext>
            </a:extLst>
          </p:cNvPr>
          <p:cNvSpPr/>
          <p:nvPr/>
        </p:nvSpPr>
        <p:spPr>
          <a:xfrm>
            <a:off x="306012" y="138331"/>
            <a:ext cx="8456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 US Highway 31 &amp; Poplar Springs Road, Clanton, AL – Popeyes Site Plan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F11571-B6B3-4561-9CC6-3F9B615631F5}"/>
              </a:ext>
            </a:extLst>
          </p:cNvPr>
          <p:cNvSpPr/>
          <p:nvPr/>
        </p:nvSpPr>
        <p:spPr>
          <a:xfrm>
            <a:off x="249968" y="609600"/>
            <a:ext cx="8304588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38C4E6-86B6-4AB2-9ABB-825511D3BEB2}"/>
              </a:ext>
            </a:extLst>
          </p:cNvPr>
          <p:cNvSpPr/>
          <p:nvPr/>
        </p:nvSpPr>
        <p:spPr>
          <a:xfrm>
            <a:off x="249968" y="6451570"/>
            <a:ext cx="8304588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0D5BDF-E05F-46AB-BE44-0466B8D02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7" y="557212"/>
            <a:ext cx="8124825" cy="5743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ED6B42-DAE3-4C38-9D03-B29969123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2616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939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</TotalTime>
  <Words>444</Words>
  <Application>Microsoft Office PowerPoint</Application>
  <PresentationFormat>On-screen Show (4:3)</PresentationFormat>
  <Paragraphs>61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CLANTON, AL</dc:title>
  <dc:creator>skw@rkmdev.com</dc:creator>
  <cp:lastModifiedBy>jlj@ad.rkmdev.com</cp:lastModifiedBy>
  <cp:revision>63</cp:revision>
  <cp:lastPrinted>2012-08-23T18:41:43Z</cp:lastPrinted>
  <dcterms:created xsi:type="dcterms:W3CDTF">2012-08-23T18:05:56Z</dcterms:created>
  <dcterms:modified xsi:type="dcterms:W3CDTF">2020-04-20T14:58:02Z</dcterms:modified>
</cp:coreProperties>
</file>